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7" r:id="rId2"/>
    <p:sldId id="258" r:id="rId3"/>
    <p:sldId id="260" r:id="rId4"/>
    <p:sldId id="261" r:id="rId5"/>
    <p:sldId id="262" r:id="rId6"/>
    <p:sldId id="273" r:id="rId7"/>
    <p:sldId id="271" r:id="rId8"/>
    <p:sldId id="263" r:id="rId9"/>
    <p:sldId id="264" r:id="rId10"/>
    <p:sldId id="265" r:id="rId11"/>
    <p:sldId id="266" r:id="rId12"/>
    <p:sldId id="267" r:id="rId13"/>
    <p:sldId id="268" r:id="rId14"/>
    <p:sldId id="269" r:id="rId15"/>
    <p:sldId id="270" r:id="rId16"/>
    <p:sldId id="272" r:id="rId17"/>
    <p:sldId id="274"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34559" autoAdjust="0"/>
    <p:restoredTop sz="86477" autoAdjust="0"/>
  </p:normalViewPr>
  <p:slideViewPr>
    <p:cSldViewPr>
      <p:cViewPr varScale="1">
        <p:scale>
          <a:sx n="120" d="100"/>
          <a:sy n="120" d="100"/>
        </p:scale>
        <p:origin x="171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7" name="Title 6"/>
          <p:cNvSpPr>
            <a:spLocks noGrp="1"/>
          </p:cNvSpPr>
          <p:nvPr>
            <p:ph type="title"/>
          </p:nvPr>
        </p:nvSpPr>
        <p:spPr/>
        <p:txBody>
          <a:bodyPr/>
          <a:lstStyle/>
          <a:p>
            <a:r>
              <a:rPr lang="ru-RU"/>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9" name="Content Placeholder 8"/>
          <p:cNvSpPr>
            <a:spLocks noGrp="1"/>
          </p:cNvSpPr>
          <p:nvPr>
            <p:ph sz="quarter" idx="13"/>
          </p:nvPr>
        </p:nvSpPr>
        <p:spPr>
          <a:xfrm>
            <a:off x="676655" y="2679192"/>
            <a:ext cx="3822192" cy="34472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06.05.2026</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06.05.2026</a:t>
            </a:fld>
            <a:endParaRPr lang="ru-RU"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50262" y="908720"/>
            <a:ext cx="7543800" cy="2152650"/>
          </a:xfrm>
        </p:spPr>
        <p:txBody>
          <a:bodyPr>
            <a:normAutofit/>
          </a:bodyPr>
          <a:lstStyle/>
          <a:p>
            <a:r>
              <a:rPr lang="ru-RU" b="1" dirty="0">
                <a:solidFill>
                  <a:schemeClr val="tx1"/>
                </a:solidFill>
              </a:rPr>
              <a:t>Що таке булінг, його види і як з ним боротись</a:t>
            </a:r>
            <a:endParaRPr lang="uk-UA" b="1" dirty="0">
              <a:solidFill>
                <a:schemeClr val="tx1"/>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7581" y="3356992"/>
            <a:ext cx="4852853" cy="2717597"/>
          </a:xfrm>
          <a:prstGeom prst="rect">
            <a:avLst/>
          </a:prstGeom>
        </p:spPr>
      </p:pic>
      <p:pic>
        <p:nvPicPr>
          <p:cNvPr id="3" name="Picture 2" descr="C:\Users\Obkom\Desktop\изображение_viber_2023-04-11_13-46-19-757.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5373216"/>
            <a:ext cx="1080120" cy="108012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85D6A0C-442E-A505-FA35-B045BE8521A4}"/>
              </a:ext>
            </a:extLst>
          </p:cNvPr>
          <p:cNvSpPr txBox="1"/>
          <p:nvPr/>
        </p:nvSpPr>
        <p:spPr>
          <a:xfrm>
            <a:off x="467544" y="404664"/>
            <a:ext cx="8064896" cy="523220"/>
          </a:xfrm>
          <a:prstGeom prst="rect">
            <a:avLst/>
          </a:prstGeom>
          <a:noFill/>
        </p:spPr>
        <p:txBody>
          <a:bodyPr wrap="square">
            <a:spAutoFit/>
          </a:bodyPr>
          <a:lstStyle/>
          <a:p>
            <a:r>
              <a:rPr lang="uk-UA" sz="1400" dirty="0">
                <a:solidFill>
                  <a:schemeClr val="bg1"/>
                </a:solidFill>
                <a:latin typeface="Times New Roman" panose="02020603050405020304" pitchFamily="18" charset="0"/>
                <a:cs typeface="Times New Roman" panose="02020603050405020304" pitchFamily="18" charset="0"/>
              </a:rPr>
              <a:t>Викладач </a:t>
            </a:r>
            <a:r>
              <a:rPr lang="ru-RU" sz="1400" dirty="0">
                <a:solidFill>
                  <a:schemeClr val="bg1"/>
                </a:solidFill>
                <a:latin typeface="Times New Roman" panose="02020603050405020304" pitchFamily="18" charset="0"/>
                <a:cs typeface="Times New Roman" panose="02020603050405020304" pitchFamily="18" charset="0"/>
              </a:rPr>
              <a:t>КЗ "КФМК </a:t>
            </a:r>
            <a:r>
              <a:rPr lang="ru-RU" sz="1400" dirty="0" err="1">
                <a:solidFill>
                  <a:schemeClr val="bg1"/>
                </a:solidFill>
                <a:latin typeface="Times New Roman" panose="02020603050405020304" pitchFamily="18" charset="0"/>
                <a:cs typeface="Times New Roman" panose="02020603050405020304" pitchFamily="18" charset="0"/>
              </a:rPr>
              <a:t>ім</a:t>
            </a:r>
            <a:r>
              <a:rPr lang="ru-RU" sz="1400" dirty="0">
                <a:solidFill>
                  <a:schemeClr val="bg1"/>
                </a:solidFill>
                <a:latin typeface="Times New Roman" panose="02020603050405020304" pitchFamily="18" charset="0"/>
                <a:cs typeface="Times New Roman" panose="02020603050405020304" pitchFamily="18" charset="0"/>
              </a:rPr>
              <a:t>. М. СКОРИКА" ДОР"</a:t>
            </a:r>
            <a:r>
              <a:rPr lang="uk-UA" sz="1400" dirty="0">
                <a:solidFill>
                  <a:schemeClr val="bg1"/>
                </a:solidFill>
                <a:latin typeface="Times New Roman" panose="02020603050405020304" pitchFamily="18" charset="0"/>
                <a:cs typeface="Times New Roman" panose="02020603050405020304" pitchFamily="18" charset="0"/>
              </a:rPr>
              <a:t>, </a:t>
            </a:r>
          </a:p>
          <a:p>
            <a:r>
              <a:rPr lang="uk-UA" sz="1400" dirty="0">
                <a:solidFill>
                  <a:schemeClr val="bg1"/>
                </a:solidFill>
                <a:latin typeface="Times New Roman" panose="02020603050405020304" pitchFamily="18" charset="0"/>
                <a:cs typeface="Times New Roman" panose="02020603050405020304" pitchFamily="18" charset="0"/>
              </a:rPr>
              <a:t>лектор Вищої школи адвокатури Олексій Погрібняк</a:t>
            </a:r>
            <a:endParaRPr lang="ru-UA"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1278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03548" y="3429000"/>
            <a:ext cx="8136904" cy="3170099"/>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педагогічний працівник </a:t>
            </a:r>
            <a:r>
              <a:rPr lang="uk-UA" sz="2000" u="sng" dirty="0">
                <a:latin typeface="Times New Roman" panose="02020603050405020304" pitchFamily="18" charset="0"/>
                <a:cs typeface="Times New Roman" panose="02020603050405020304" pitchFamily="18" charset="0"/>
              </a:rPr>
              <a:t>має право на захист під час освітнього процесу від будь-яких форм насильства</a:t>
            </a:r>
            <a:r>
              <a:rPr lang="uk-UA" sz="2000" dirty="0">
                <a:latin typeface="Times New Roman" panose="02020603050405020304" pitchFamily="18" charset="0"/>
                <a:cs typeface="Times New Roman" panose="02020603050405020304" pitchFamily="18" charset="0"/>
              </a:rPr>
              <a:t> та експлуатації, у </a:t>
            </a:r>
            <a:r>
              <a:rPr lang="uk-UA" sz="2000" u="sng" dirty="0">
                <a:latin typeface="Times New Roman" panose="02020603050405020304" pitchFamily="18" charset="0"/>
                <a:cs typeface="Times New Roman" panose="02020603050405020304" pitchFamily="18" charset="0"/>
              </a:rPr>
              <a:t>тому числі булінгу (цькування)</a:t>
            </a:r>
            <a:r>
              <a:rPr lang="uk-UA" sz="2000" dirty="0">
                <a:latin typeface="Times New Roman" panose="02020603050405020304" pitchFamily="18" charset="0"/>
                <a:cs typeface="Times New Roman" panose="02020603050405020304" pitchFamily="18" charset="0"/>
              </a:rPr>
              <a:t>, дискримінації за будь-якою ознакою, від пропаганди та агітації, що завдають шкоди здоров’ю.</a:t>
            </a:r>
          </a:p>
          <a:p>
            <a:pPr algn="just"/>
            <a:r>
              <a:rPr lang="uk-UA" sz="2000" dirty="0">
                <a:latin typeface="Times New Roman" panose="02020603050405020304" pitchFamily="18" charset="0"/>
                <a:cs typeface="Times New Roman" panose="02020603050405020304" pitchFamily="18" charset="0"/>
              </a:rPr>
              <a:t>Зобов´язані повідомляти керівництво закладу освіти про факти булінгу (цькування) стосовно здобувачів освіти, педагогічних, науково-педагогічних, наукових працівників, інших осіб, які залучаються до освітнього процесу, свідком якого вони були особисто або інформацію про які отримали від інших осіб, вживати невідкладних заходів для припинення булінгу (цькування).</a:t>
            </a:r>
          </a:p>
        </p:txBody>
      </p:sp>
      <p:sp>
        <p:nvSpPr>
          <p:cNvPr id="4" name="Прямоугольник 3"/>
          <p:cNvSpPr/>
          <p:nvPr/>
        </p:nvSpPr>
        <p:spPr>
          <a:xfrm>
            <a:off x="2008923" y="2564904"/>
            <a:ext cx="4968550" cy="1015663"/>
          </a:xfrm>
          <a:prstGeom prst="rect">
            <a:avLst/>
          </a:prstGeom>
        </p:spPr>
        <p:txBody>
          <a:bodyPr wrap="square">
            <a:spAutoFit/>
          </a:bodyPr>
          <a:lstStyle/>
          <a:p>
            <a:pPr algn="ctr"/>
            <a:endParaRPr lang="uk-UA" sz="2000" b="1" dirty="0">
              <a:solidFill>
                <a:prstClr val="black"/>
              </a:solidFill>
              <a:latin typeface="Times New Roman" panose="02020603050405020304" pitchFamily="18" charset="0"/>
              <a:cs typeface="Times New Roman" panose="02020603050405020304" pitchFamily="18" charset="0"/>
            </a:endParaRPr>
          </a:p>
          <a:p>
            <a:pPr algn="ctr"/>
            <a:r>
              <a:rPr lang="uk-UA" sz="2000" b="1" dirty="0">
                <a:solidFill>
                  <a:prstClr val="black"/>
                </a:solidFill>
                <a:latin typeface="Times New Roman" panose="02020603050405020304" pitchFamily="18" charset="0"/>
                <a:cs typeface="Times New Roman" panose="02020603050405020304" pitchFamily="18" charset="0"/>
              </a:rPr>
              <a:t>Права та обов'язки  педагогічного працівника  </a:t>
            </a:r>
            <a:endParaRPr lang="uk-UA"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8FB1358-D9D9-5032-B70F-20D5D441A3D4}"/>
              </a:ext>
            </a:extLst>
          </p:cNvPr>
          <p:cNvSpPr txBox="1"/>
          <p:nvPr/>
        </p:nvSpPr>
        <p:spPr>
          <a:xfrm>
            <a:off x="2405473" y="1252211"/>
            <a:ext cx="4572000" cy="369332"/>
          </a:xfrm>
          <a:prstGeom prst="rect">
            <a:avLst/>
          </a:prstGeom>
          <a:noFill/>
        </p:spPr>
        <p:txBody>
          <a:bodyPr wrap="square">
            <a:spAutoFit/>
          </a:bodyPr>
          <a:lstStyle/>
          <a:p>
            <a:pPr algn="ctr"/>
            <a:r>
              <a:rPr lang="ru-RU" b="1" dirty="0">
                <a:latin typeface="Times New Roman" panose="02020603050405020304" pitchFamily="18" charset="0"/>
                <a:cs typeface="Times New Roman" panose="02020603050405020304" pitchFamily="18" charset="0"/>
              </a:rPr>
              <a:t>Права та обов’язки здобувачів освіти</a:t>
            </a:r>
            <a:endParaRPr lang="ru-UA"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B46E56C-573F-5472-24CA-58B572DBFA98}"/>
              </a:ext>
            </a:extLst>
          </p:cNvPr>
          <p:cNvSpPr txBox="1"/>
          <p:nvPr/>
        </p:nvSpPr>
        <p:spPr>
          <a:xfrm>
            <a:off x="499745" y="1700808"/>
            <a:ext cx="8316924" cy="1200329"/>
          </a:xfrm>
          <a:prstGeom prst="rect">
            <a:avLst/>
          </a:prstGeom>
          <a:noFill/>
        </p:spPr>
        <p:txBody>
          <a:bodyPr wrap="square">
            <a:spAutoFit/>
          </a:bodyPr>
          <a:lstStyle/>
          <a:p>
            <a:pPr algn="just"/>
            <a:r>
              <a:rPr lang="ru-RU" dirty="0">
                <a:latin typeface="Times New Roman" panose="02020603050405020304" pitchFamily="18" charset="0"/>
                <a:cs typeface="Times New Roman" panose="02020603050405020304" pitchFamily="18" charset="0"/>
              </a:rPr>
              <a:t>Здобувачі освіти мають право на: </a:t>
            </a:r>
            <a:r>
              <a:rPr lang="uk-UA" dirty="0">
                <a:latin typeface="Times New Roman" panose="02020603050405020304" pitchFamily="18" charset="0"/>
                <a:cs typeface="Times New Roman" panose="02020603050405020304" pitchFamily="18" charset="0"/>
              </a:rPr>
              <a:t>повагу людської гідності;</a:t>
            </a:r>
          </a:p>
          <a:p>
            <a:pPr algn="just"/>
            <a:r>
              <a:rPr lang="uk-UA" dirty="0">
                <a:latin typeface="Times New Roman" panose="02020603050405020304" pitchFamily="18" charset="0"/>
                <a:cs typeface="Times New Roman" panose="02020603050405020304" pitchFamily="18" charset="0"/>
              </a:rPr>
              <a:t>захист під час освітнього процесу від приниження честі та гідності, будь-яких форм насильства та експлуатації, дискримінації за будь-якою ознакою, пропаганди та агітації, що завдають шкоди здоров’ю здобувача освіти</a:t>
            </a:r>
            <a:endParaRPr lang="ru-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731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764704"/>
            <a:ext cx="7920880" cy="5632311"/>
          </a:xfrm>
          <a:prstGeom prst="rect">
            <a:avLst/>
          </a:prstGeom>
        </p:spPr>
        <p:txBody>
          <a:bodyPr wrap="square">
            <a:spAutoFit/>
          </a:bodyPr>
          <a:lstStyle/>
          <a:p>
            <a:pPr algn="just"/>
            <a:r>
              <a:rPr lang="uk-UA" b="1" dirty="0">
                <a:latin typeface="Times New Roman" panose="02020603050405020304" pitchFamily="18" charset="0"/>
                <a:cs typeface="Times New Roman" panose="02020603050405020304" pitchFamily="18" charset="0"/>
              </a:rPr>
              <a:t>Булінг (цькування), тобто діяння учасників освітнього процесу, які полягають у психологічному, фізичному, економічному, сексуальному насильстві, у тому числі із застосуванням засобів електронних комунікацій, що вчиняються стосовно малолітньої чи неповнолітньої особи або такою особою стосовно інших учасників освітнього процесу, внаслідок чого могла бути чи була заподіяна шкода психічному або фізичному здоров’ю потерпілого, -</a:t>
            </a:r>
          </a:p>
          <a:p>
            <a:pPr algn="just"/>
            <a:r>
              <a:rPr lang="uk-UA" b="1" dirty="0">
                <a:latin typeface="Times New Roman" panose="02020603050405020304" pitchFamily="18" charset="0"/>
                <a:cs typeface="Times New Roman" panose="02020603050405020304" pitchFamily="18" charset="0"/>
              </a:rPr>
              <a:t>тягне за собою накладення штрафу від п’ятдесяти до ста неоподатковуваних мінімумів доходів громадян або громадські роботи на строк від двадцяти до сорока годин.</a:t>
            </a:r>
          </a:p>
          <a:p>
            <a:pPr algn="just"/>
            <a:r>
              <a:rPr lang="uk-UA" dirty="0">
                <a:latin typeface="Times New Roman" panose="02020603050405020304" pitchFamily="18" charset="0"/>
                <a:cs typeface="Times New Roman" panose="02020603050405020304" pitchFamily="18" charset="0"/>
              </a:rPr>
              <a:t>Діяння, передбачене частиною першою цієї статті, </a:t>
            </a:r>
            <a:r>
              <a:rPr lang="uk-UA" b="1" u="sng" dirty="0">
                <a:latin typeface="Times New Roman" panose="02020603050405020304" pitchFamily="18" charset="0"/>
                <a:cs typeface="Times New Roman" panose="02020603050405020304" pitchFamily="18" charset="0"/>
              </a:rPr>
              <a:t>вчинене групою осіб </a:t>
            </a:r>
            <a:r>
              <a:rPr lang="uk-UA" b="1" dirty="0">
                <a:latin typeface="Times New Roman" panose="02020603050405020304" pitchFamily="18" charset="0"/>
                <a:cs typeface="Times New Roman" panose="02020603050405020304" pitchFamily="18" charset="0"/>
              </a:rPr>
              <a:t>або повторно</a:t>
            </a:r>
            <a:r>
              <a:rPr lang="uk-UA" dirty="0">
                <a:latin typeface="Times New Roman" panose="02020603050405020304" pitchFamily="18" charset="0"/>
                <a:cs typeface="Times New Roman" panose="02020603050405020304" pitchFamily="18" charset="0"/>
              </a:rPr>
              <a:t> протягом року після накладення адміністративного стягнення, -</a:t>
            </a:r>
          </a:p>
          <a:p>
            <a:pPr algn="just"/>
            <a:r>
              <a:rPr lang="uk-UA" dirty="0">
                <a:latin typeface="Times New Roman" panose="02020603050405020304" pitchFamily="18" charset="0"/>
                <a:cs typeface="Times New Roman" panose="02020603050405020304" pitchFamily="18" charset="0"/>
              </a:rPr>
              <a:t>тягне за собою накладення штрафу від ста до двохсот неоподатковуваних мінімумів доходів громадян або громадські роботи на строк від сорока до шістдесяти годин.</a:t>
            </a:r>
          </a:p>
          <a:p>
            <a:pPr algn="just"/>
            <a:r>
              <a:rPr lang="uk-UA" dirty="0">
                <a:latin typeface="Times New Roman" panose="02020603050405020304" pitchFamily="18" charset="0"/>
                <a:cs typeface="Times New Roman" panose="02020603050405020304" pitchFamily="18" charset="0"/>
              </a:rPr>
              <a:t>Діяння, передбачене частиною першою цієї статті, вчинене малолітніми або неповнолітніми особами віком від чотирнадцяти до шістнадцяти років, -</a:t>
            </a:r>
          </a:p>
          <a:p>
            <a:pPr algn="just"/>
            <a:r>
              <a:rPr lang="uk-UA" dirty="0">
                <a:latin typeface="Times New Roman" panose="02020603050405020304" pitchFamily="18" charset="0"/>
                <a:cs typeface="Times New Roman" panose="02020603050405020304" pitchFamily="18" charset="0"/>
              </a:rPr>
              <a:t>тягне за собою накладення штрафу на батьків або осіб, які їх замінюють, від п’ятдесяти до ста неоподатковуваних мінімумів доходів громадян або громадські роботи на строк від двадцяти до сорока годин.</a:t>
            </a:r>
          </a:p>
        </p:txBody>
      </p:sp>
      <p:sp>
        <p:nvSpPr>
          <p:cNvPr id="5" name="Прямоугольник 4"/>
          <p:cNvSpPr/>
          <p:nvPr/>
        </p:nvSpPr>
        <p:spPr>
          <a:xfrm>
            <a:off x="539552" y="395372"/>
            <a:ext cx="8280920" cy="369332"/>
          </a:xfrm>
          <a:prstGeom prst="rect">
            <a:avLst/>
          </a:prstGeom>
        </p:spPr>
        <p:txBody>
          <a:bodyPr wrap="square">
            <a:spAutoFit/>
          </a:bodyPr>
          <a:lstStyle/>
          <a:p>
            <a:pPr lvl="0" algn="just"/>
            <a:r>
              <a:rPr lang="ru-RU" b="1" dirty="0">
                <a:solidFill>
                  <a:schemeClr val="bg2"/>
                </a:solidFill>
                <a:latin typeface="Times New Roman" panose="02020603050405020304" pitchFamily="18" charset="0"/>
                <a:cs typeface="Times New Roman" panose="02020603050405020304" pitchFamily="18" charset="0"/>
              </a:rPr>
              <a:t>Стаття 173-4. КУпАП  (Булінг (цькування) учасника освітнього процесу)</a:t>
            </a:r>
            <a:endParaRPr lang="uk-UA" b="1"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1664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9552" y="1859340"/>
            <a:ext cx="8136904" cy="2246769"/>
          </a:xfrm>
          <a:prstGeom prst="rect">
            <a:avLst/>
          </a:prstGeom>
        </p:spPr>
        <p:txBody>
          <a:bodyPr wrap="square">
            <a:spAutoFit/>
          </a:bodyPr>
          <a:lstStyle/>
          <a:p>
            <a:pPr algn="just"/>
            <a:r>
              <a:rPr lang="uk-UA" sz="2000" dirty="0"/>
              <a:t>Неповідомлення керівником закладу освіти уповноваженим підрозділам органів Національної поліції України про випадки булінгу (цькування) учасника освітнього процесу </a:t>
            </a:r>
          </a:p>
          <a:p>
            <a:pPr algn="just"/>
            <a:r>
              <a:rPr lang="uk-UA" sz="2000" dirty="0"/>
              <a:t>тягне за собою накладення штрафу від п’ятдесяти до ста неоподатковуваних мінімумів доходів громадян або виправні роботи на строк до одного місяця з відрахуванням до двадцяти процентів заробітку".</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4088" y="3861048"/>
            <a:ext cx="3143250" cy="2619375"/>
          </a:xfrm>
          <a:prstGeom prst="rect">
            <a:avLst/>
          </a:prstGeom>
        </p:spPr>
      </p:pic>
    </p:spTree>
    <p:extLst>
      <p:ext uri="{BB962C8B-B14F-4D97-AF65-F5344CB8AC3E}">
        <p14:creationId xmlns:p14="http://schemas.microsoft.com/office/powerpoint/2010/main" val="522003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23654" y="1052736"/>
            <a:ext cx="7632848" cy="5355312"/>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Вчинення булінгу карається штрафом від 850 до 1700 грн або громадськими роботами від 20 до 40 годин.</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Знущання, вчинені повторно упродовж року після або групою осіб карається штрафом у розмірі від 1700 до 3400 грн або громадськими роботами на строк від 40 до 60 годин.</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разі цькування малолітніми і неповнолітніми до 16 років, відповідатимуть їхні батьки або особи, що їх заміняють.</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До них застосовуватимуть покарання у вигляді штрафу від 850 до 1700 грн або громадські роботи на строк від 20 до 40 годин.</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Окремо передбачена відповідальність за приховування фактів булінгу.</a:t>
            </a:r>
          </a:p>
          <a:p>
            <a:pPr algn="just"/>
            <a:endParaRPr lang="uk-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Якщо керівник закладу освіти не повідомить поліцію про відомі йому випадки цькування серед учнів, його оштрафують на суму від 850 до 1700 грн або призначать виправні роботи на строк до одного місяця з відрахуванням до 20 % заробітку.</a:t>
            </a:r>
          </a:p>
        </p:txBody>
      </p:sp>
      <p:sp>
        <p:nvSpPr>
          <p:cNvPr id="5" name="Прямоугольник 4"/>
          <p:cNvSpPr/>
          <p:nvPr/>
        </p:nvSpPr>
        <p:spPr>
          <a:xfrm>
            <a:off x="2907375" y="301068"/>
            <a:ext cx="3041217" cy="369332"/>
          </a:xfrm>
          <a:prstGeom prst="rect">
            <a:avLst/>
          </a:prstGeom>
        </p:spPr>
        <p:txBody>
          <a:bodyPr wrap="none">
            <a:spAutoFit/>
          </a:bodyPr>
          <a:lstStyle/>
          <a:p>
            <a:r>
              <a:rPr lang="uk-UA" b="1" dirty="0">
                <a:solidFill>
                  <a:prstClr val="black"/>
                </a:solidFill>
              </a:rPr>
              <a:t>Види та розміри покарання </a:t>
            </a:r>
            <a:endParaRPr lang="uk-UA" b="1" dirty="0"/>
          </a:p>
        </p:txBody>
      </p:sp>
    </p:spTree>
    <p:extLst>
      <p:ext uri="{BB962C8B-B14F-4D97-AF65-F5344CB8AC3E}">
        <p14:creationId xmlns:p14="http://schemas.microsoft.com/office/powerpoint/2010/main" val="3322707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700808"/>
            <a:ext cx="7920880" cy="4801314"/>
          </a:xfrm>
          <a:prstGeom prst="rect">
            <a:avLst/>
          </a:prstGeom>
        </p:spPr>
        <p:txBody>
          <a:bodyPr wrap="square">
            <a:spAutoFit/>
          </a:bodyPr>
          <a:lstStyle/>
          <a:p>
            <a:r>
              <a:rPr lang="ru-RU" sz="2400" b="1" dirty="0">
                <a:latin typeface="Times New Roman" panose="02020603050405020304" pitchFamily="18" charset="0"/>
                <a:cs typeface="Times New Roman" panose="02020603050405020304" pitchFamily="18" charset="0"/>
              </a:rPr>
              <a:t>Доказами у справах про факти цькування можуть бути:</a:t>
            </a:r>
          </a:p>
          <a:p>
            <a:endParaRPr lang="ru-RU"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поясненя особи, яку притягують до відповідальності,</a:t>
            </a:r>
          </a:p>
          <a:p>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пояснення потерпілого та свідків,</a:t>
            </a:r>
          </a:p>
          <a:p>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висновок експерта (якщо в результаті вчинення між була завдана фізична чи психологічна шкода),</a:t>
            </a:r>
          </a:p>
          <a:p>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речові докази у вигляді зіпсованих особистих речей постраждалого,</a:t>
            </a:r>
          </a:p>
          <a:p>
            <a:r>
              <a:rPr lang="ru-RU" sz="2000" dirty="0">
                <a:latin typeface="Times New Roman" panose="02020603050405020304" pitchFamily="18" charset="0"/>
                <a:cs typeface="Times New Roman" panose="02020603050405020304" pitchFamily="18" charset="0"/>
              </a:rPr>
              <a:t>письмові документи,</a:t>
            </a:r>
          </a:p>
          <a:p>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матеріали листування, в тому числі – переписки в соціальних мережах, відео-матеріали, на яких зафіксовано процес цькування.</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5974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91580" y="1628800"/>
            <a:ext cx="7560840" cy="5078313"/>
          </a:xfrm>
          <a:prstGeom prst="rect">
            <a:avLst/>
          </a:prstGeom>
        </p:spPr>
        <p:txBody>
          <a:bodyPr wrap="square">
            <a:spAutoFit/>
          </a:bodyPr>
          <a:lstStyle/>
          <a:p>
            <a:pPr algn="ctr"/>
            <a:r>
              <a:rPr lang="ru-RU" sz="2000" b="1" dirty="0">
                <a:latin typeface="Times New Roman" panose="02020603050405020304" pitchFamily="18" charset="0"/>
                <a:cs typeface="Times New Roman" panose="02020603050405020304" pitchFamily="18" charset="0"/>
              </a:rPr>
              <a:t>Судова практика</a:t>
            </a:r>
          </a:p>
          <a:p>
            <a:pPr algn="ctr"/>
            <a:endParaRPr lang="ru-RU" b="1" dirty="0"/>
          </a:p>
          <a:p>
            <a:r>
              <a:rPr lang="ru-RU" b="1" dirty="0">
                <a:latin typeface="Times New Roman" panose="02020603050405020304" pitchFamily="18" charset="0"/>
                <a:cs typeface="Times New Roman" panose="02020603050405020304" pitchFamily="18" charset="0"/>
              </a:rPr>
              <a:t>Постанова Самарського районного суду м. Дніпропетровська від </a:t>
            </a:r>
            <a:endParaRPr lang="uk-UA" b="1"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11.12.2019 року № 206/5854/19:</a:t>
            </a:r>
          </a:p>
          <a:p>
            <a:pPr algn="just"/>
            <a:r>
              <a:rPr lang="ru-RU" dirty="0">
                <a:latin typeface="Times New Roman" panose="02020603050405020304" pitchFamily="18" charset="0"/>
                <a:cs typeface="Times New Roman" panose="02020603050405020304" pitchFamily="18" charset="0"/>
              </a:rPr>
              <a:t>«учень розбив телефон. Крім того, потерпілий  вказував, що  булітер ображав його нецензурними словами, бив по спині, ногах, руках, від чого були синці.»</a:t>
            </a:r>
          </a:p>
          <a:p>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Постанова Красногвардійського районного суду м. Дніпропетровська</a:t>
            </a:r>
          </a:p>
          <a:p>
            <a:r>
              <a:rPr lang="ru-RU" b="1" dirty="0">
                <a:latin typeface="Times New Roman" panose="02020603050405020304" pitchFamily="18" charset="0"/>
                <a:cs typeface="Times New Roman" panose="02020603050405020304" pitchFamily="18" charset="0"/>
              </a:rPr>
              <a:t>від 16 вересня 2021 року по справі  № 204/6446/21 :</a:t>
            </a:r>
          </a:p>
          <a:p>
            <a:pPr algn="just"/>
            <a:r>
              <a:rPr lang="ru-RU" dirty="0">
                <a:latin typeface="Times New Roman" panose="02020603050405020304" pitchFamily="18" charset="0"/>
                <a:cs typeface="Times New Roman" panose="02020603050405020304" pitchFamily="18" charset="0"/>
              </a:rPr>
              <a:t>«в матеріалах справи скріншоти переписки та файли, які містяться на оптичному диску, з засобів електронних комунікацій між Петренко, Іваненко та іншими однокласниками суд приходить до висновку, що малолітній, дійсно систематично разом зі своїми однокласниками вчиняв відносно малолітньої учениці дії, які полягали у психологічному насильстві, із застосуванням засобів електронних комунікацій, які є булінгом (цькуванням).»</a:t>
            </a:r>
          </a:p>
          <a:p>
            <a:endParaRPr lang="uk-UA" dirty="0"/>
          </a:p>
        </p:txBody>
      </p:sp>
      <p:pic>
        <p:nvPicPr>
          <p:cNvPr id="4" name="Рисунок 3">
            <a:extLst>
              <a:ext uri="{FF2B5EF4-FFF2-40B4-BE49-F238E27FC236}">
                <a16:creationId xmlns:a16="http://schemas.microsoft.com/office/drawing/2014/main" id="{17FD3C80-F9A7-19C0-1CE4-781DB08796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404664"/>
            <a:ext cx="2304256" cy="1845241"/>
          </a:xfrm>
          <a:prstGeom prst="rect">
            <a:avLst/>
          </a:prstGeom>
          <a:ln>
            <a:noFill/>
          </a:ln>
          <a:effectLst>
            <a:softEdge rad="63500"/>
          </a:effectLst>
        </p:spPr>
      </p:pic>
    </p:spTree>
    <p:extLst>
      <p:ext uri="{BB962C8B-B14F-4D97-AF65-F5344CB8AC3E}">
        <p14:creationId xmlns:p14="http://schemas.microsoft.com/office/powerpoint/2010/main" val="37244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D3DAAF-4247-4E13-4839-3A8EA385D87B}"/>
              </a:ext>
            </a:extLst>
          </p:cNvPr>
          <p:cNvSpPr txBox="1"/>
          <p:nvPr/>
        </p:nvSpPr>
        <p:spPr>
          <a:xfrm>
            <a:off x="431540" y="836712"/>
            <a:ext cx="8280920" cy="6186309"/>
          </a:xfrm>
          <a:prstGeom prst="rect">
            <a:avLst/>
          </a:prstGeom>
          <a:noFill/>
        </p:spPr>
        <p:txBody>
          <a:bodyPr wrap="square">
            <a:spAutoFit/>
          </a:bodyPr>
          <a:lstStyle/>
          <a:p>
            <a:pPr algn="just"/>
            <a:r>
              <a:rPr lang="ru-RU" b="1" dirty="0">
                <a:latin typeface="Times New Roman" panose="02020603050405020304" pitchFamily="18" charset="0"/>
                <a:cs typeface="Times New Roman" panose="02020603050405020304" pitchFamily="18" charset="0"/>
              </a:rPr>
              <a:t>Постанова Дніпровського районного суду м. Дніпродзержинська Дніпропетровської області від 25 грудня 2024 року № 209/9766/24 </a:t>
            </a:r>
          </a:p>
          <a:p>
            <a:pPr algn="just"/>
            <a:r>
              <a:rPr lang="ru-RU" dirty="0">
                <a:latin typeface="Times New Roman" panose="02020603050405020304" pitchFamily="18" charset="0"/>
                <a:cs typeface="Times New Roman" panose="02020603050405020304" pitchFamily="18" charset="0"/>
              </a:rPr>
              <a:t>Особа який разом з однокласником висловлювався образливо та насміхався над малолітнім однокласником в приміщенні КЗ «Ліцею № 44»КМР, внаслідок чого могла бути завдана шкода психічному здоров`ю останнього. Особа визнала, що називала однокласника «Власія». Штраф 1700 грн та 605 грн судовий збір.</a:t>
            </a:r>
          </a:p>
          <a:p>
            <a:pPr algn="just"/>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Постанова Жовтоводського міського суду Дніпропетровської області від 21. 06.2024 р. по справі №176/1552/24  </a:t>
            </a:r>
          </a:p>
          <a:p>
            <a:pPr algn="just"/>
            <a:r>
              <a:rPr lang="uk-UA" dirty="0">
                <a:latin typeface="Times New Roman" panose="02020603050405020304" pitchFamily="18" charset="0"/>
                <a:cs typeface="Times New Roman" panose="02020603050405020304" pitchFamily="18" charset="0"/>
              </a:rPr>
              <a:t>…на протязі тривалого часу з квітня 2024 року через інтернет соц. мережі «Вайбер» Іванченко вчиняв булінг спільно з іншими однокласниками через учнівську групу образливого змісту текстові повідомлення, чим заподіяв психологічну шкоду неповнолітній. Суду не було надано доказів ситсематичності.</a:t>
            </a:r>
          </a:p>
          <a:p>
            <a:pPr algn="just"/>
            <a:endParaRPr lang="uk-UA"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Постанова Жовтоводського міського суду Дніпропетровської області від 15 05. 2025 р. по справі № 176/164/25</a:t>
            </a:r>
          </a:p>
          <a:p>
            <a:pPr algn="just"/>
            <a:r>
              <a:rPr lang="ru-RU" dirty="0">
                <a:latin typeface="Times New Roman" panose="02020603050405020304" pitchFamily="18" charset="0"/>
                <a:cs typeface="Times New Roman" panose="02020603050405020304" pitchFamily="18" charset="0"/>
              </a:rPr>
              <a:t>у період часу з 01 вересня 2024 р. по 14 жовтня 2024 р. учень здійснив булінг фізичного та психологічного характеру, а саме принижував честь і гідність малолітньої учениці, шляхом спричинення тілесних ушкоджень та образливих висловлювань при інших учнях, внаслідок чого завдав фізичної та психологічної шкоди здоров`ю. Вину доведено.</a:t>
            </a:r>
          </a:p>
          <a:p>
            <a:pPr algn="just"/>
            <a:endParaRPr lang="ru-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457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0B237C1B-9076-4E57-4188-2DF3513B604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01416" y="1340768"/>
            <a:ext cx="4941168" cy="4941168"/>
          </a:xfrm>
          <a:prstGeom prst="rect">
            <a:avLst/>
          </a:prstGeom>
        </p:spPr>
      </p:pic>
    </p:spTree>
    <p:extLst>
      <p:ext uri="{BB962C8B-B14F-4D97-AF65-F5344CB8AC3E}">
        <p14:creationId xmlns:p14="http://schemas.microsoft.com/office/powerpoint/2010/main" val="1759146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1052736"/>
            <a:ext cx="7200800" cy="5328592"/>
          </a:xfrm>
        </p:spPr>
        <p:txBody>
          <a:bodyPr>
            <a:normAutofit fontScale="92500" lnSpcReduction="20000"/>
          </a:bodyPr>
          <a:lstStyle/>
          <a:p>
            <a:pPr marL="0" indent="0">
              <a:buNone/>
            </a:pPr>
            <a:endParaRPr lang="ru-RU" dirty="0"/>
          </a:p>
          <a:p>
            <a:r>
              <a:rPr lang="ru-RU" dirty="0">
                <a:solidFill>
                  <a:schemeClr val="tx1"/>
                </a:solidFill>
                <a:latin typeface="Times New Roman" panose="02020603050405020304" pitchFamily="18" charset="0"/>
                <a:cs typeface="Times New Roman" panose="02020603050405020304" pitchFamily="18" charset="0"/>
              </a:rPr>
              <a:t>Конвенція про права дитини;</a:t>
            </a:r>
          </a:p>
          <a:p>
            <a:pPr marL="18288" indent="0">
              <a:buNone/>
            </a:pPr>
            <a:endParaRPr lang="ru-RU" dirty="0">
              <a:solidFill>
                <a:schemeClr val="tx1"/>
              </a:solidFill>
              <a:latin typeface="Times New Roman" panose="02020603050405020304" pitchFamily="18" charset="0"/>
              <a:cs typeface="Times New Roman" panose="02020603050405020304" pitchFamily="18" charset="0"/>
            </a:endParaRPr>
          </a:p>
          <a:p>
            <a:pPr algn="just"/>
            <a:r>
              <a:rPr lang="ru-RU" dirty="0">
                <a:solidFill>
                  <a:schemeClr val="tx1"/>
                </a:solidFill>
                <a:latin typeface="Times New Roman" panose="02020603050405020304" pitchFamily="18" charset="0"/>
                <a:cs typeface="Times New Roman" panose="02020603050405020304" pitchFamily="18" charset="0"/>
              </a:rPr>
              <a:t>Закон України «Про внесення змін до деяких законодавчих актів України щодо протидії булінгу (цькуванню)» від  18.12.2018 № 2657-VIII;</a:t>
            </a:r>
          </a:p>
          <a:p>
            <a:pPr marL="18288" indent="0">
              <a:buNone/>
            </a:pPr>
            <a:endParaRPr lang="ru-RU" dirty="0">
              <a:solidFill>
                <a:schemeClr val="tx1"/>
              </a:solidFill>
              <a:latin typeface="Times New Roman" panose="02020603050405020304" pitchFamily="18" charset="0"/>
              <a:cs typeface="Times New Roman" panose="02020603050405020304" pitchFamily="18" charset="0"/>
            </a:endParaRPr>
          </a:p>
          <a:p>
            <a:r>
              <a:rPr lang="ru-RU" dirty="0">
                <a:solidFill>
                  <a:schemeClr val="tx1"/>
                </a:solidFill>
                <a:latin typeface="Times New Roman" panose="02020603050405020304" pitchFamily="18" charset="0"/>
                <a:cs typeface="Times New Roman" panose="02020603050405020304" pitchFamily="18" charset="0"/>
              </a:rPr>
              <a:t>Закон України «Про освіту»;</a:t>
            </a:r>
          </a:p>
          <a:p>
            <a:pPr marL="18288" indent="0">
              <a:buNone/>
            </a:pPr>
            <a:endParaRPr lang="ru-RU" dirty="0">
              <a:solidFill>
                <a:schemeClr val="tx1"/>
              </a:solidFill>
              <a:latin typeface="Times New Roman" panose="02020603050405020304" pitchFamily="18" charset="0"/>
              <a:cs typeface="Times New Roman" panose="02020603050405020304" pitchFamily="18" charset="0"/>
            </a:endParaRPr>
          </a:p>
          <a:p>
            <a:r>
              <a:rPr lang="ru-RU" dirty="0">
                <a:solidFill>
                  <a:schemeClr val="tx1"/>
                </a:solidFill>
                <a:latin typeface="Times New Roman" panose="02020603050405020304" pitchFamily="18" charset="0"/>
                <a:cs typeface="Times New Roman" panose="02020603050405020304" pitchFamily="18" charset="0"/>
              </a:rPr>
              <a:t>Кодекс України про між між (КУпАП) в редакції 28.12.2019 р.;</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r>
              <a:rPr lang="ru-RU" dirty="0">
                <a:solidFill>
                  <a:schemeClr val="tx1"/>
                </a:solidFill>
                <a:latin typeface="Times New Roman" panose="02020603050405020304" pitchFamily="18" charset="0"/>
                <a:cs typeface="Times New Roman" panose="02020603050405020304" pitchFamily="18" charset="0"/>
              </a:rPr>
              <a:t>Наказ Міністерства освіти та науки України від 03 лютого 2020 р. за </a:t>
            </a:r>
            <a:r>
              <a:rPr lang="en-US" dirty="0">
                <a:solidFill>
                  <a:schemeClr val="tx1"/>
                </a:solidFill>
                <a:latin typeface="Times New Roman" panose="02020603050405020304" pitchFamily="18" charset="0"/>
                <a:cs typeface="Times New Roman" panose="02020603050405020304" pitchFamily="18" charset="0"/>
              </a:rPr>
              <a:t>N 111/34394</a:t>
            </a:r>
            <a:r>
              <a:rPr lang="uk-UA" dirty="0">
                <a:solidFill>
                  <a:schemeClr val="tx1"/>
                </a:solidFill>
                <a:latin typeface="Times New Roman" panose="02020603050405020304" pitchFamily="18" charset="0"/>
                <a:cs typeface="Times New Roman" panose="02020603050405020304" pitchFamily="18" charset="0"/>
              </a:rPr>
              <a:t> «Про  д</a:t>
            </a:r>
            <a:r>
              <a:rPr lang="ru-RU" dirty="0">
                <a:solidFill>
                  <a:schemeClr val="tx1"/>
                </a:solidFill>
                <a:latin typeface="Times New Roman" panose="02020603050405020304" pitchFamily="18" charset="0"/>
                <a:cs typeface="Times New Roman" panose="02020603050405020304" pitchFamily="18" charset="0"/>
              </a:rPr>
              <a:t>еякі питання реагування на випадки булінгу (цькування) та застосування заходів виховного впливу в закладах освіти».</a:t>
            </a:r>
          </a:p>
          <a:p>
            <a:endParaRPr lang="uk-UA" dirty="0">
              <a:solidFill>
                <a:schemeClr val="tx1"/>
              </a:solidFill>
            </a:endParaRPr>
          </a:p>
        </p:txBody>
      </p:sp>
      <p:sp>
        <p:nvSpPr>
          <p:cNvPr id="2" name="Заголовок 1"/>
          <p:cNvSpPr>
            <a:spLocks noGrp="1"/>
          </p:cNvSpPr>
          <p:nvPr>
            <p:ph type="title"/>
          </p:nvPr>
        </p:nvSpPr>
        <p:spPr>
          <a:xfrm>
            <a:off x="467544" y="476672"/>
            <a:ext cx="7543800" cy="914400"/>
          </a:xfrm>
        </p:spPr>
        <p:txBody>
          <a:bodyPr/>
          <a:lstStyle/>
          <a:p>
            <a:pPr algn="ctr"/>
            <a:r>
              <a:rPr lang="uk-UA" dirty="0"/>
              <a:t>Законодавча база</a:t>
            </a:r>
          </a:p>
        </p:txBody>
      </p:sp>
    </p:spTree>
    <p:extLst>
      <p:ext uri="{BB962C8B-B14F-4D97-AF65-F5344CB8AC3E}">
        <p14:creationId xmlns:p14="http://schemas.microsoft.com/office/powerpoint/2010/main" val="664991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1628800"/>
            <a:ext cx="7560840" cy="3785652"/>
          </a:xfrm>
          <a:prstGeom prst="rect">
            <a:avLst/>
          </a:prstGeom>
        </p:spPr>
        <p:txBody>
          <a:bodyPr wrap="square" anchor="ctr">
            <a:spAutoFit/>
          </a:bodyPr>
          <a:lstStyle/>
          <a:p>
            <a:pPr algn="just"/>
            <a:r>
              <a:rPr lang="uk-UA" sz="2400" b="1" dirty="0">
                <a:latin typeface="Times New Roman" panose="02020603050405020304" pitchFamily="18" charset="0"/>
                <a:cs typeface="Times New Roman" panose="02020603050405020304" pitchFamily="18" charset="0"/>
              </a:rPr>
              <a:t>Булінг </a:t>
            </a:r>
            <a:r>
              <a:rPr lang="en-US" sz="2400" b="1" dirty="0">
                <a:latin typeface="Times New Roman" panose="02020603050405020304" pitchFamily="18" charset="0"/>
                <a:cs typeface="Times New Roman" panose="02020603050405020304" pitchFamily="18" charset="0"/>
              </a:rPr>
              <a:t>(bullying, </a:t>
            </a:r>
            <a:r>
              <a:rPr lang="uk-UA" sz="2400" b="1" dirty="0">
                <a:latin typeface="Times New Roman" panose="02020603050405020304" pitchFamily="18" charset="0"/>
                <a:cs typeface="Times New Roman" panose="02020603050405020304" pitchFamily="18" charset="0"/>
              </a:rPr>
              <a:t>від анг. </a:t>
            </a:r>
            <a:r>
              <a:rPr lang="en-US" sz="2400" b="1" dirty="0">
                <a:latin typeface="Times New Roman" panose="02020603050405020304" pitchFamily="18" charset="0"/>
                <a:cs typeface="Times New Roman" panose="02020603050405020304" pitchFamily="18" charset="0"/>
              </a:rPr>
              <a:t>bully </a:t>
            </a:r>
            <a:r>
              <a:rPr lang="uk-UA" sz="2400" b="1" dirty="0">
                <a:latin typeface="Times New Roman" panose="02020603050405020304" pitchFamily="18" charset="0"/>
                <a:cs typeface="Times New Roman" panose="02020603050405020304" pitchFamily="18" charset="0"/>
              </a:rPr>
              <a:t>хуліган, забіяка, </a:t>
            </a:r>
            <a:r>
              <a:rPr lang="uk-UA" sz="2400" dirty="0">
                <a:latin typeface="Times New Roman" panose="02020603050405020304" pitchFamily="18" charset="0"/>
                <a:cs typeface="Times New Roman" panose="02020603050405020304" pitchFamily="18" charset="0"/>
              </a:rPr>
              <a:t>цькування) - діяння (дії або бездіяльність) учасників освітнього процесу, які полягають у психологічному, фізичному, економічному, сексуальному насильстві, у тому числі із застосуванням засобів електронних комунікацій, що вчиняються стосовно малолітньої чи неповнолітньої особи та (або) такою особою стосовно інших учасників освітнього процесу, внаслідок чого могла бути чи була заподіяна шкода психічному або фізичному здоров’ю потерпілого.</a:t>
            </a:r>
          </a:p>
        </p:txBody>
      </p:sp>
    </p:spTree>
    <p:extLst>
      <p:ext uri="{BB962C8B-B14F-4D97-AF65-F5344CB8AC3E}">
        <p14:creationId xmlns:p14="http://schemas.microsoft.com/office/powerpoint/2010/main" val="2542164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170024"/>
            <a:ext cx="8568952" cy="3293209"/>
          </a:xfrm>
          <a:prstGeom prst="rect">
            <a:avLst/>
          </a:prstGeom>
        </p:spPr>
        <p:txBody>
          <a:bodyPr wrap="square">
            <a:spAutoFit/>
          </a:bodyPr>
          <a:lstStyle/>
          <a:p>
            <a:pPr algn="ctr"/>
            <a:endParaRPr lang="uk-UA" sz="2800" b="1" dirty="0"/>
          </a:p>
          <a:p>
            <a:r>
              <a:rPr lang="uk-UA" sz="2000" b="1" dirty="0"/>
              <a:t>Серед учнів;</a:t>
            </a:r>
          </a:p>
          <a:p>
            <a:endParaRPr lang="uk-UA" sz="2000" b="1" dirty="0"/>
          </a:p>
          <a:p>
            <a:r>
              <a:rPr lang="uk-UA" sz="2000" b="1" dirty="0"/>
              <a:t>Цькування учня викладачем;</a:t>
            </a:r>
          </a:p>
          <a:p>
            <a:endParaRPr lang="uk-UA" sz="2000" b="1" dirty="0"/>
          </a:p>
          <a:p>
            <a:r>
              <a:rPr lang="uk-UA" sz="2000" b="1" dirty="0"/>
              <a:t>Цькування викладача учнями;</a:t>
            </a:r>
          </a:p>
          <a:p>
            <a:endParaRPr lang="uk-UA" sz="2000" b="1" dirty="0"/>
          </a:p>
          <a:p>
            <a:r>
              <a:rPr lang="uk-UA" sz="2000" b="1" dirty="0"/>
              <a:t>Цькування викладача у педагогічному колективі (мобінг);</a:t>
            </a:r>
          </a:p>
          <a:p>
            <a:endParaRPr lang="uk-UA" sz="2000" b="1" dirty="0"/>
          </a:p>
          <a:p>
            <a:r>
              <a:rPr lang="uk-UA" sz="2000" b="1" dirty="0"/>
              <a:t>Кібербулінг.</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20272" y="4293096"/>
            <a:ext cx="1972406" cy="1334269"/>
          </a:xfrm>
          <a:prstGeom prst="rect">
            <a:avLst/>
          </a:prstGeom>
        </p:spPr>
      </p:pic>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1045" y="3128268"/>
            <a:ext cx="2448272" cy="1285343"/>
          </a:xfrm>
          <a:prstGeom prst="rect">
            <a:avLst/>
          </a:prstGeom>
        </p:spPr>
      </p:pic>
      <p:pic>
        <p:nvPicPr>
          <p:cNvPr id="5" name="Рисунок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07904" y="2238859"/>
            <a:ext cx="2398427" cy="1189220"/>
          </a:xfrm>
          <a:prstGeom prst="rect">
            <a:avLst/>
          </a:prstGeom>
        </p:spPr>
      </p:pic>
      <p:sp>
        <p:nvSpPr>
          <p:cNvPr id="6" name="Прямоугольник 5"/>
          <p:cNvSpPr/>
          <p:nvPr/>
        </p:nvSpPr>
        <p:spPr>
          <a:xfrm>
            <a:off x="3420947" y="1502059"/>
            <a:ext cx="2230098" cy="523220"/>
          </a:xfrm>
          <a:prstGeom prst="rect">
            <a:avLst/>
          </a:prstGeom>
        </p:spPr>
        <p:txBody>
          <a:bodyPr wrap="none">
            <a:spAutoFit/>
          </a:bodyPr>
          <a:lstStyle/>
          <a:p>
            <a:pPr lvl="0" algn="ctr"/>
            <a:r>
              <a:rPr lang="uk-UA" sz="2800" b="1" dirty="0">
                <a:solidFill>
                  <a:prstClr val="black"/>
                </a:solidFill>
              </a:rPr>
              <a:t>Види булінгу</a:t>
            </a:r>
          </a:p>
        </p:txBody>
      </p:sp>
    </p:spTree>
    <p:extLst>
      <p:ext uri="{BB962C8B-B14F-4D97-AF65-F5344CB8AC3E}">
        <p14:creationId xmlns:p14="http://schemas.microsoft.com/office/powerpoint/2010/main" val="2431208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0" fill="hold"/>
                                        <p:tgtEl>
                                          <p:spTgt spid="5"/>
                                        </p:tgtEl>
                                        <p:attrNameLst>
                                          <p:attrName>ppt_x</p:attrName>
                                        </p:attrNameLst>
                                      </p:cBhvr>
                                      <p:tavLst>
                                        <p:tav tm="0">
                                          <p:val>
                                            <p:strVal val="#ppt_x"/>
                                          </p:val>
                                        </p:tav>
                                        <p:tav tm="100000">
                                          <p:val>
                                            <p:strVal val="#ppt_x"/>
                                          </p:val>
                                        </p:tav>
                                      </p:tavLst>
                                    </p:anim>
                                    <p:anim calcmode="lin" valueType="num">
                                      <p:cBhvr additive="base">
                                        <p:cTn id="8"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6000" fill="hold"/>
                                        <p:tgtEl>
                                          <p:spTgt spid="4"/>
                                        </p:tgtEl>
                                        <p:attrNameLst>
                                          <p:attrName>ppt_x</p:attrName>
                                        </p:attrNameLst>
                                      </p:cBhvr>
                                      <p:tavLst>
                                        <p:tav tm="0">
                                          <p:val>
                                            <p:strVal val="#ppt_x"/>
                                          </p:val>
                                        </p:tav>
                                        <p:tav tm="100000">
                                          <p:val>
                                            <p:strVal val="#ppt_x"/>
                                          </p:val>
                                        </p:tav>
                                      </p:tavLst>
                                    </p:anim>
                                    <p:anim calcmode="lin" valueType="num">
                                      <p:cBhvr additive="base">
                                        <p:cTn id="14" dur="6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7000" fill="hold"/>
                                        <p:tgtEl>
                                          <p:spTgt spid="3"/>
                                        </p:tgtEl>
                                        <p:attrNameLst>
                                          <p:attrName>ppt_x</p:attrName>
                                        </p:attrNameLst>
                                      </p:cBhvr>
                                      <p:tavLst>
                                        <p:tav tm="0">
                                          <p:val>
                                            <p:strVal val="#ppt_x"/>
                                          </p:val>
                                        </p:tav>
                                        <p:tav tm="100000">
                                          <p:val>
                                            <p:strVal val="#ppt_x"/>
                                          </p:val>
                                        </p:tav>
                                      </p:tavLst>
                                    </p:anim>
                                    <p:anim calcmode="lin" valueType="num">
                                      <p:cBhvr additive="base">
                                        <p:cTn id="20" dur="7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t>Типовими ознаками булінгу (цькування) є:</a:t>
            </a:r>
            <a:br>
              <a:rPr lang="uk-UA" dirty="0"/>
            </a:br>
            <a:br>
              <a:rPr lang="uk-UA" dirty="0"/>
            </a:br>
            <a:endParaRPr lang="uk-UA" dirty="0"/>
          </a:p>
        </p:txBody>
      </p:sp>
      <p:sp>
        <p:nvSpPr>
          <p:cNvPr id="3" name="Текст 2"/>
          <p:cNvSpPr>
            <a:spLocks noGrp="1"/>
          </p:cNvSpPr>
          <p:nvPr>
            <p:ph type="body" sz="half" idx="2"/>
          </p:nvPr>
        </p:nvSpPr>
        <p:spPr>
          <a:xfrm>
            <a:off x="4355976" y="1988840"/>
            <a:ext cx="4330825" cy="4248471"/>
          </a:xfrm>
        </p:spPr>
        <p:txBody>
          <a:bodyPr>
            <a:normAutofit/>
          </a:bodyPr>
          <a:lstStyle/>
          <a:p>
            <a:r>
              <a:rPr lang="uk-UA" b="1" dirty="0">
                <a:solidFill>
                  <a:schemeClr val="tx1"/>
                </a:solidFill>
              </a:rPr>
              <a:t>1) систематичність (повторюваність) діяння;</a:t>
            </a:r>
            <a:br>
              <a:rPr lang="uk-UA" b="1" dirty="0">
                <a:solidFill>
                  <a:schemeClr val="tx1"/>
                </a:solidFill>
              </a:rPr>
            </a:br>
            <a:br>
              <a:rPr lang="uk-UA" b="1" dirty="0">
                <a:solidFill>
                  <a:schemeClr val="tx1"/>
                </a:solidFill>
              </a:rPr>
            </a:br>
            <a:r>
              <a:rPr lang="uk-UA" b="1" dirty="0">
                <a:solidFill>
                  <a:schemeClr val="tx1"/>
                </a:solidFill>
              </a:rPr>
              <a:t>2) наявність сторін - кривдник (булер), потерпілий (жертва булінгу), спостерігачі (за наявності);</a:t>
            </a:r>
            <a:br>
              <a:rPr lang="uk-UA" b="1" dirty="0">
                <a:solidFill>
                  <a:schemeClr val="tx1"/>
                </a:solidFill>
              </a:rPr>
            </a:br>
            <a:br>
              <a:rPr lang="uk-UA" b="1" dirty="0">
                <a:solidFill>
                  <a:schemeClr val="tx1"/>
                </a:solidFill>
              </a:rPr>
            </a:br>
            <a:r>
              <a:rPr lang="uk-UA" b="1" dirty="0">
                <a:solidFill>
                  <a:schemeClr val="tx1"/>
                </a:solidFill>
              </a:rPr>
              <a:t>3) дії або бездіяльність кривдника, наслідком яких є заподіяння психічної та/або фізичної шкоди, приниження, страх, тривога, підпорядкування потерпілого інтересам кривдника, та/або спричинення соціальної ізоляції потерпілого.</a:t>
            </a:r>
          </a:p>
        </p:txBody>
      </p:sp>
      <p:pic>
        <p:nvPicPr>
          <p:cNvPr id="5" name="Рисунок 4"/>
          <p:cNvPicPr>
            <a:picLocks noGrp="1" noChangeAspect="1"/>
          </p:cNvPicPr>
          <p:nvPr>
            <p:ph type="pic" idx="1"/>
          </p:nvPr>
        </p:nvPicPr>
        <p:blipFill>
          <a:blip r:embed="rId2">
            <a:extLst>
              <a:ext uri="{28A0092B-C50C-407E-A947-70E740481C1C}">
                <a14:useLocalDpi xmlns:a14="http://schemas.microsoft.com/office/drawing/2010/main" val="0"/>
              </a:ext>
            </a:extLst>
          </a:blip>
          <a:srcRect l="19533" r="19533"/>
          <a:stretch>
            <a:fillRect/>
          </a:stretch>
        </p:blipFill>
        <p:spPr>
          <a:xfrm>
            <a:off x="457199" y="1553634"/>
            <a:ext cx="4008824" cy="3289291"/>
          </a:xfrm>
        </p:spPr>
      </p:pic>
    </p:spTree>
    <p:extLst>
      <p:ext uri="{BB962C8B-B14F-4D97-AF65-F5344CB8AC3E}">
        <p14:creationId xmlns:p14="http://schemas.microsoft.com/office/powerpoint/2010/main" val="1157044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084363-E150-58EA-3620-4E97C41B1668}"/>
              </a:ext>
            </a:extLst>
          </p:cNvPr>
          <p:cNvSpPr>
            <a:spLocks noGrp="1"/>
          </p:cNvSpPr>
          <p:nvPr>
            <p:ph type="title"/>
          </p:nvPr>
        </p:nvSpPr>
        <p:spPr>
          <a:xfrm>
            <a:off x="534076" y="349080"/>
            <a:ext cx="8229600" cy="1650512"/>
          </a:xfrm>
        </p:spPr>
        <p:txBody>
          <a:bodyPr>
            <a:normAutofit fontScale="90000"/>
          </a:bodyPr>
          <a:lstStyle/>
          <a:p>
            <a:pPr algn="just"/>
            <a:r>
              <a:rPr lang="uk-UA" sz="2200" dirty="0"/>
              <a:t>У п.4 розділу І Порядку реагування на випадки булінгу (цькування), який затверджений наказом МОН України від 28 грудня 2019 № 1646 «Деякі питання реагування на випадки булінгу (цькування) та застосування заходів виховного впливу в закладах освіти» вказано, що ознаками </a:t>
            </a:r>
            <a:r>
              <a:rPr lang="uk-UA" sz="2200" b="1" dirty="0">
                <a:solidFill>
                  <a:schemeClr val="tx1"/>
                </a:solidFill>
              </a:rPr>
              <a:t>булінгу (цькування) є </a:t>
            </a:r>
            <a:r>
              <a:rPr lang="uk-UA" sz="2000" b="1" dirty="0">
                <a:solidFill>
                  <a:schemeClr val="tx1"/>
                </a:solidFill>
                <a:latin typeface="Times New Roman" panose="02020603050405020304" pitchFamily="18" charset="0"/>
                <a:cs typeface="Times New Roman" panose="02020603050405020304" pitchFamily="18" charset="0"/>
              </a:rPr>
              <a:t>систематичне вчинення учасниками освітнього процесу:</a:t>
            </a:r>
            <a:endParaRPr lang="ru-UA" sz="2000" b="1" dirty="0">
              <a:solidFill>
                <a:schemeClr val="tx1"/>
              </a:solidFill>
            </a:endParaRPr>
          </a:p>
        </p:txBody>
      </p:sp>
      <p:sp>
        <p:nvSpPr>
          <p:cNvPr id="4" name="TextBox 3">
            <a:extLst>
              <a:ext uri="{FF2B5EF4-FFF2-40B4-BE49-F238E27FC236}">
                <a16:creationId xmlns:a16="http://schemas.microsoft.com/office/drawing/2014/main" id="{C42E0A26-4E4F-FF1B-D8B2-C0372B205576}"/>
              </a:ext>
            </a:extLst>
          </p:cNvPr>
          <p:cNvSpPr txBox="1"/>
          <p:nvPr/>
        </p:nvSpPr>
        <p:spPr>
          <a:xfrm>
            <a:off x="470993" y="2132856"/>
            <a:ext cx="8343191" cy="4001095"/>
          </a:xfrm>
          <a:prstGeom prst="rect">
            <a:avLst/>
          </a:prstGeom>
          <a:noFill/>
        </p:spPr>
        <p:txBody>
          <a:bodyPr wrap="square">
            <a:spAutoFit/>
          </a:bodyPr>
          <a:lstStyle/>
          <a:p>
            <a:br>
              <a:rPr lang="uk-UA" sz="1400" b="1" dirty="0">
                <a:latin typeface="Times New Roman" panose="02020603050405020304" pitchFamily="18" charset="0"/>
                <a:cs typeface="Times New Roman" panose="02020603050405020304" pitchFamily="18" charset="0"/>
              </a:rPr>
            </a:br>
            <a:r>
              <a:rPr lang="uk-UA" sz="1400" b="1" dirty="0">
                <a:latin typeface="Times New Roman" panose="02020603050405020304" pitchFamily="18" charset="0"/>
                <a:cs typeface="Times New Roman" panose="02020603050405020304" pitchFamily="18" charset="0"/>
              </a:rPr>
              <a:t>- </a:t>
            </a:r>
            <a:r>
              <a:rPr lang="uk-UA" sz="1600" b="1" dirty="0">
                <a:latin typeface="Times New Roman" panose="02020603050405020304" pitchFamily="18" charset="0"/>
                <a:cs typeface="Times New Roman" panose="02020603050405020304" pitchFamily="18" charset="0"/>
              </a:rPr>
              <a:t>умисне позбавлення їжі, одягу, коштів, документів, іншого майна або можливості користуватися ними, перешкоджання в отриманні освітніх послуг, примушування до праці та інші між економічного характеру;</a:t>
            </a:r>
            <a:br>
              <a:rPr lang="uk-UA" sz="1600" b="1" dirty="0">
                <a:latin typeface="Times New Roman" panose="02020603050405020304" pitchFamily="18" charset="0"/>
                <a:cs typeface="Times New Roman" panose="02020603050405020304" pitchFamily="18" charset="0"/>
              </a:rPr>
            </a:br>
            <a:br>
              <a:rPr lang="uk-UA" sz="1600" b="1" dirty="0">
                <a:latin typeface="Times New Roman" panose="02020603050405020304" pitchFamily="18" charset="0"/>
                <a:cs typeface="Times New Roman" panose="02020603050405020304" pitchFamily="18" charset="0"/>
              </a:rPr>
            </a:br>
            <a:r>
              <a:rPr lang="uk-UA" sz="1600" b="1" dirty="0">
                <a:latin typeface="Times New Roman" panose="02020603050405020304" pitchFamily="18" charset="0"/>
                <a:cs typeface="Times New Roman" panose="02020603050405020304" pitchFamily="18" charset="0"/>
              </a:rPr>
              <a:t>- словесні образи, погрози, у тому числі щодо третіх осіб, приниження, переслідування, залякування, інші діяння, спрямовані на обмеження волевиявлення особи;</a:t>
            </a:r>
            <a:br>
              <a:rPr lang="uk-UA" sz="1600" b="1" dirty="0">
                <a:latin typeface="Times New Roman" panose="02020603050405020304" pitchFamily="18" charset="0"/>
                <a:cs typeface="Times New Roman" panose="02020603050405020304" pitchFamily="18" charset="0"/>
              </a:rPr>
            </a:br>
            <a:br>
              <a:rPr lang="uk-UA" sz="1600" b="1" dirty="0">
                <a:latin typeface="Times New Roman" panose="02020603050405020304" pitchFamily="18" charset="0"/>
                <a:cs typeface="Times New Roman" panose="02020603050405020304" pitchFamily="18" charset="0"/>
              </a:rPr>
            </a:br>
            <a:r>
              <a:rPr lang="uk-UA" sz="1600" b="1" dirty="0">
                <a:latin typeface="Times New Roman" panose="02020603050405020304" pitchFamily="18" charset="0"/>
                <a:cs typeface="Times New Roman" panose="02020603050405020304" pitchFamily="18" charset="0"/>
              </a:rPr>
              <a:t>- будь-яка форма небажаної вербальної, невербальної чи фізичної поведінки сексуального характеру, зокрема принизливі погляди, жести, образливі рухи тіла, прізвиська, образи, жарти, погрози, поширення образливих чуток;</a:t>
            </a:r>
            <a:br>
              <a:rPr lang="uk-UA" sz="1600" b="1" dirty="0">
                <a:latin typeface="Times New Roman" panose="02020603050405020304" pitchFamily="18" charset="0"/>
                <a:cs typeface="Times New Roman" panose="02020603050405020304" pitchFamily="18" charset="0"/>
              </a:rPr>
            </a:br>
            <a:br>
              <a:rPr lang="uk-UA" sz="1600" b="1" dirty="0">
                <a:latin typeface="Times New Roman" panose="02020603050405020304" pitchFamily="18" charset="0"/>
                <a:cs typeface="Times New Roman" panose="02020603050405020304" pitchFamily="18" charset="0"/>
              </a:rPr>
            </a:br>
            <a:r>
              <a:rPr lang="uk-UA" sz="1600" b="1" dirty="0">
                <a:latin typeface="Times New Roman" panose="02020603050405020304" pitchFamily="18" charset="0"/>
                <a:cs typeface="Times New Roman" panose="02020603050405020304" pitchFamily="18" charset="0"/>
              </a:rPr>
              <a:t>- будь-яка форма небажаної фізичної поведінки, зокрема ляпаси, стусани, штовхання, щипання, шмагання, кусання, завдання ударів;</a:t>
            </a:r>
            <a:br>
              <a:rPr lang="uk-UA" sz="1600" b="1" dirty="0">
                <a:latin typeface="Times New Roman" panose="02020603050405020304" pitchFamily="18" charset="0"/>
                <a:cs typeface="Times New Roman" panose="02020603050405020304" pitchFamily="18" charset="0"/>
              </a:rPr>
            </a:br>
            <a:br>
              <a:rPr lang="uk-UA" sz="1600" b="1" dirty="0">
                <a:latin typeface="Times New Roman" panose="02020603050405020304" pitchFamily="18" charset="0"/>
                <a:cs typeface="Times New Roman" panose="02020603050405020304" pitchFamily="18" charset="0"/>
              </a:rPr>
            </a:br>
            <a:r>
              <a:rPr lang="uk-UA" sz="1600" b="1" dirty="0">
                <a:latin typeface="Times New Roman" panose="02020603050405020304" pitchFamily="18" charset="0"/>
                <a:cs typeface="Times New Roman" panose="02020603050405020304" pitchFamily="18" charset="0"/>
              </a:rPr>
              <a:t>- інші між насильницького характеру.</a:t>
            </a:r>
            <a:endParaRPr lang="ru-UA"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69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667BC4-B36C-AFCE-0316-0ED47C03475A}"/>
              </a:ext>
            </a:extLst>
          </p:cNvPr>
          <p:cNvSpPr>
            <a:spLocks noGrp="1"/>
          </p:cNvSpPr>
          <p:nvPr>
            <p:ph type="title"/>
          </p:nvPr>
        </p:nvSpPr>
        <p:spPr>
          <a:xfrm>
            <a:off x="690032" y="2463560"/>
            <a:ext cx="7772400" cy="2405600"/>
          </a:xfrm>
        </p:spPr>
        <p:txBody>
          <a:bodyPr>
            <a:noAutofit/>
          </a:bodyPr>
          <a:lstStyle/>
          <a:p>
            <a:r>
              <a:rPr lang="uk-UA" sz="2400" b="1" dirty="0">
                <a:solidFill>
                  <a:schemeClr val="tx1"/>
                </a:solidFill>
              </a:rPr>
              <a:t>…одним з ключових аспектів, який допомагає розрізняти справжній булінг від неагресивної поведінки, є </a:t>
            </a:r>
            <a:r>
              <a:rPr lang="uk-UA" sz="2400" b="1" dirty="0">
                <a:solidFill>
                  <a:srgbClr val="FF0000"/>
                </a:solidFill>
              </a:rPr>
              <a:t>психологічний комфорт</a:t>
            </a:r>
            <a:r>
              <a:rPr lang="uk-UA" sz="2400" b="1" dirty="0">
                <a:solidFill>
                  <a:schemeClr val="tx1"/>
                </a:solidFill>
              </a:rPr>
              <a:t>. Якщо людина відчуває надмірний тиск, страх або невпевненість через поведінку іншої людини, це може бути ознакою булінгу.</a:t>
            </a:r>
            <a:br>
              <a:rPr lang="ru-UA" sz="2400" dirty="0">
                <a:solidFill>
                  <a:schemeClr val="tx1"/>
                </a:solidFill>
              </a:rPr>
            </a:br>
            <a:endParaRPr lang="ru-UA" sz="2400" dirty="0">
              <a:solidFill>
                <a:schemeClr val="tx1"/>
              </a:solidFill>
            </a:endParaRPr>
          </a:p>
        </p:txBody>
      </p:sp>
      <p:sp>
        <p:nvSpPr>
          <p:cNvPr id="3" name="Текст 2">
            <a:extLst>
              <a:ext uri="{FF2B5EF4-FFF2-40B4-BE49-F238E27FC236}">
                <a16:creationId xmlns:a16="http://schemas.microsoft.com/office/drawing/2014/main" id="{C52D0B66-9F19-E118-2473-E94588D15844}"/>
              </a:ext>
            </a:extLst>
          </p:cNvPr>
          <p:cNvSpPr>
            <a:spLocks noGrp="1"/>
          </p:cNvSpPr>
          <p:nvPr>
            <p:ph type="body" idx="1"/>
          </p:nvPr>
        </p:nvSpPr>
        <p:spPr/>
        <p:txBody>
          <a:bodyPr>
            <a:normAutofit/>
          </a:bodyPr>
          <a:lstStyle/>
          <a:p>
            <a:r>
              <a:rPr lang="ru-RU" b="1" dirty="0"/>
              <a:t>Постанова Дніпровського апеляційного суду </a:t>
            </a:r>
          </a:p>
          <a:p>
            <a:r>
              <a:rPr lang="ru-RU" b="1" dirty="0"/>
              <a:t>від 01 квітня 2024 року по справі № 214/10013/23</a:t>
            </a:r>
            <a:endParaRPr lang="ru-UA" b="1" dirty="0"/>
          </a:p>
        </p:txBody>
      </p:sp>
    </p:spTree>
    <p:extLst>
      <p:ext uri="{BB962C8B-B14F-4D97-AF65-F5344CB8AC3E}">
        <p14:creationId xmlns:p14="http://schemas.microsoft.com/office/powerpoint/2010/main" val="3979191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uk-UA" dirty="0">
                <a:latin typeface="Times New Roman" panose="02020603050405020304" pitchFamily="18" charset="0"/>
                <a:cs typeface="Times New Roman" panose="02020603050405020304" pitchFamily="18" charset="0"/>
              </a:rPr>
              <a:t>Правоохоронні органи</a:t>
            </a:r>
          </a:p>
          <a:p>
            <a:endParaRPr lang="uk-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Засновник закладу освіти (ст. 25 ЗУ «Про освіту»)</a:t>
            </a:r>
          </a:p>
          <a:p>
            <a:endParaRPr lang="uk-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Директор школи (ст. 26 ЗУ «Про освіту»)</a:t>
            </a:r>
          </a:p>
          <a:p>
            <a:endParaRPr lang="uk-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Комісія з розгляду випадків булінгу</a:t>
            </a:r>
          </a:p>
        </p:txBody>
      </p:sp>
      <p:sp>
        <p:nvSpPr>
          <p:cNvPr id="3" name="Заголовок 2"/>
          <p:cNvSpPr>
            <a:spLocks noGrp="1"/>
          </p:cNvSpPr>
          <p:nvPr>
            <p:ph type="title"/>
          </p:nvPr>
        </p:nvSpPr>
        <p:spPr/>
        <p:txBody>
          <a:bodyPr>
            <a:normAutofit fontScale="90000"/>
          </a:bodyPr>
          <a:lstStyle/>
          <a:p>
            <a:r>
              <a:rPr lang="uk-UA" b="1" dirty="0">
                <a:latin typeface="Times New Roman" panose="02020603050405020304" pitchFamily="18" charset="0"/>
                <a:cs typeface="Times New Roman" panose="02020603050405020304" pitchFamily="18" charset="0"/>
              </a:rPr>
              <a:t>Органи що роглядають скарги </a:t>
            </a:r>
            <a:br>
              <a:rPr lang="uk-UA" b="1"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на булінг</a:t>
            </a:r>
          </a:p>
        </p:txBody>
      </p:sp>
    </p:spTree>
    <p:extLst>
      <p:ext uri="{BB962C8B-B14F-4D97-AF65-F5344CB8AC3E}">
        <p14:creationId xmlns:p14="http://schemas.microsoft.com/office/powerpoint/2010/main" val="3062359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 закладі повинні бути</a:t>
            </a:r>
          </a:p>
        </p:txBody>
      </p:sp>
      <p:sp>
        <p:nvSpPr>
          <p:cNvPr id="3" name="Объект 2"/>
          <p:cNvSpPr>
            <a:spLocks noGrp="1"/>
          </p:cNvSpPr>
          <p:nvPr>
            <p:ph sz="quarter" idx="13"/>
          </p:nvPr>
        </p:nvSpPr>
        <p:spPr/>
        <p:txBody>
          <a:bodyPr>
            <a:normAutofit fontScale="92500"/>
          </a:bodyPr>
          <a:lstStyle/>
          <a:p>
            <a:r>
              <a:rPr lang="ru-RU" dirty="0">
                <a:latin typeface="Times New Roman" panose="02020603050405020304" pitchFamily="18" charset="0"/>
                <a:cs typeface="Times New Roman" panose="02020603050405020304" pitchFamily="18" charset="0"/>
              </a:rPr>
              <a:t>правила поведінки здобувача освіти в закладі освіти;</a:t>
            </a:r>
          </a:p>
          <a:p>
            <a:r>
              <a:rPr lang="ru-RU" dirty="0">
                <a:latin typeface="Times New Roman" panose="02020603050405020304" pitchFamily="18" charset="0"/>
                <a:cs typeface="Times New Roman" panose="02020603050405020304" pitchFamily="18" charset="0"/>
              </a:rPr>
              <a:t>порядок реагування на доведені випадки булінгу (цькування) в закладі освіти та відповідальність осіб, причетних до булінгу (цькування);</a:t>
            </a:r>
            <a:endParaRPr lang="uk-UA" dirty="0">
              <a:latin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p:txBody>
          <a:bodyPr>
            <a:normAutofit fontScale="92500" lnSpcReduction="10000"/>
          </a:bodyPr>
          <a:lstStyle/>
          <a:p>
            <a:r>
              <a:rPr lang="ru-RU" dirty="0">
                <a:latin typeface="Times New Roman" panose="02020603050405020304" pitchFamily="18" charset="0"/>
                <a:cs typeface="Times New Roman" panose="02020603050405020304" pitchFamily="18" charset="0"/>
              </a:rPr>
              <a:t>план заходів, спрямованих на запобігання та протидію булінгу (цькуванню) в закладі освіти;</a:t>
            </a:r>
          </a:p>
          <a:p>
            <a:r>
              <a:rPr lang="ru-RU" dirty="0">
                <a:latin typeface="Times New Roman" panose="02020603050405020304" pitchFamily="18" charset="0"/>
                <a:cs typeface="Times New Roman" panose="02020603050405020304" pitchFamily="18" charset="0"/>
              </a:rPr>
              <a:t>порядок подання та розгляду (з дотриманням конфіденційності) заяв про випадки булінгу (цькування) в закладі освіти </a:t>
            </a:r>
          </a:p>
          <a:p>
            <a:pPr marL="0" indent="0">
              <a:buNone/>
            </a:pPr>
            <a:r>
              <a:rPr lang="ru-RU" dirty="0">
                <a:latin typeface="Times New Roman" panose="02020603050405020304" pitchFamily="18" charset="0"/>
                <a:cs typeface="Times New Roman" panose="02020603050405020304" pitchFamily="18" charset="0"/>
              </a:rPr>
              <a:t>     (ст. 30 ЗУ «Про освіту»)</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1760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291</TotalTime>
  <Words>1590</Words>
  <Application>Microsoft Office PowerPoint</Application>
  <PresentationFormat>Экран (4:3)</PresentationFormat>
  <Paragraphs>104</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Candara</vt:lpstr>
      <vt:lpstr>Symbol</vt:lpstr>
      <vt:lpstr>Times New Roman</vt:lpstr>
      <vt:lpstr>Волна</vt:lpstr>
      <vt:lpstr>Що таке булінг, його види і як з ним боротись</vt:lpstr>
      <vt:lpstr>Законодавча база</vt:lpstr>
      <vt:lpstr>Презентация PowerPoint</vt:lpstr>
      <vt:lpstr>Презентация PowerPoint</vt:lpstr>
      <vt:lpstr>Типовими ознаками булінгу (цькування) є:  </vt:lpstr>
      <vt:lpstr>У п.4 розділу І Порядку реагування на випадки булінгу (цькування), який затверджений наказом МОН України від 28 грудня 2019 № 1646 «Деякі питання реагування на випадки булінгу (цькування) та застосування заходів виховного впливу в закладах освіти» вказано, що ознаками булінгу (цькування) є систематичне вчинення учасниками освітнього процесу:</vt:lpstr>
      <vt:lpstr>…одним з ключових аспектів, який допомагає розрізняти справжній булінг від неагресивної поведінки, є психологічний комфорт. Якщо людина відчуває надмірний тиск, страх або невпевненість через поведінку іншої людини, це може бути ознакою булінгу. </vt:lpstr>
      <vt:lpstr>Органи що роглядають скарги  на булінг</vt:lpstr>
      <vt:lpstr>В закладі повинні бути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Що таке булінг, його види і як з ним боротись</dc:title>
  <dc:creator>Obkom</dc:creator>
  <cp:lastModifiedBy>Елена Клименко</cp:lastModifiedBy>
  <cp:revision>24</cp:revision>
  <dcterms:created xsi:type="dcterms:W3CDTF">2019-12-03T10:08:32Z</dcterms:created>
  <dcterms:modified xsi:type="dcterms:W3CDTF">2026-05-06T06:09:48Z</dcterms:modified>
</cp:coreProperties>
</file>